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731f1e3b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731f1e3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cb2a97152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cb2a9715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cb2a97152c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cb2a97152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None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None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None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29" name="Google Shape;29;p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0" name="Google Shape;30;p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2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Georgia"/>
              <a:buNone/>
              <a:defRPr b="0" i="0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bg>
      <p:bgPr>
        <a:solidFill>
          <a:schemeClr val="lt2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9" name="Google Shape;139;p11"/>
          <p:cNvSpPr txBox="1"/>
          <p:nvPr>
            <p:ph idx="1" type="body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0" name="Google Shape;140;p1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1" name="Google Shape;141;p1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2" name="Google Shape;142;p1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bg>
      <p:bgPr>
        <a:solidFill>
          <a:schemeClr val="lt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1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1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1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1" name="Google Shape;151;p1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 txBox="1"/>
          <p:nvPr>
            <p:ph idx="12" type="sldNum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p12"/>
          <p:cNvSpPr txBox="1"/>
          <p:nvPr>
            <p:ph idx="1" type="body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5" name="Google Shape;155;p1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6" name="Google Shape;156;p1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7" name="Google Shape;157;p12"/>
          <p:cNvSpPr txBox="1"/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A97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2" type="sldNum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4"/>
          <p:cNvSpPr txBox="1"/>
          <p:nvPr>
            <p:ph idx="1" type="body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54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1" sz="1600" cap="none">
                <a:solidFill>
                  <a:schemeClr val="dk2"/>
                </a:solidFill>
              </a:defRPr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9" name="Google Shape;49;p4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4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53" name="Google Shape;53;p4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4" name="Google Shape;54;p4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4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4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4"/>
          <p:cNvSpPr txBox="1"/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0" sz="4200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chemeClr val="l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0" type="dt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Google Shape;61;p5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2" name="Google Shape;62;p5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3" name="Google Shape;63;p5"/>
          <p:cNvCxnSpPr/>
          <p:nvPr/>
        </p:nvCxnSpPr>
        <p:spPr>
          <a:xfrm flipH="1" rot="10800000">
            <a:off x="4563080" y="1575652"/>
            <a:ext cx="8921" cy="48195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4" name="Google Shape;64;p5"/>
          <p:cNvSpPr txBox="1"/>
          <p:nvPr>
            <p:ph idx="1" type="body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40"/>
              </a:spcBef>
              <a:spcAft>
                <a:spcPts val="0"/>
              </a:spcAft>
              <a:buSzPts val="1400"/>
              <a:buChar char="●"/>
              <a:defRPr sz="2500"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5" name="Google Shape;65;p5"/>
          <p:cNvSpPr txBox="1"/>
          <p:nvPr>
            <p:ph idx="2" type="body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40"/>
              </a:spcBef>
              <a:spcAft>
                <a:spcPts val="0"/>
              </a:spcAft>
              <a:buSzPts val="1400"/>
              <a:buChar char="●"/>
              <a:defRPr sz="2500"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bg>
      <p:bgPr>
        <a:solidFill>
          <a:schemeClr val="lt2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6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8" name="Google Shape;68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 txBox="1"/>
          <p:nvPr>
            <p:ph idx="1" type="body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1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Georgia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5" name="Google Shape;75;p6"/>
          <p:cNvSpPr txBox="1"/>
          <p:nvPr>
            <p:ph idx="2" type="body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SzPts val="1400"/>
              <a:buFont typeface="Georgia"/>
              <a:buNone/>
              <a:defRPr b="1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Georgia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78" name="Google Shape;78;p6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9" name="Google Shape;79;p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6"/>
          <p:cNvSpPr txBox="1"/>
          <p:nvPr>
            <p:ph idx="3" type="body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1" name="Google Shape;81;p6"/>
          <p:cNvSpPr txBox="1"/>
          <p:nvPr>
            <p:ph idx="4" type="body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Google Shape;82;p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/>
          <p:nvPr>
            <p:ph idx="12" type="sldNum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7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9" name="Google Shape;89;p7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9" name="Google Shape;99;p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0" name="Google Shape;100;p8"/>
          <p:cNvSpPr txBox="1"/>
          <p:nvPr>
            <p:ph idx="12" type="sldNum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 txBox="1"/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1" sz="2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9" name="Google Shape;109;p9"/>
          <p:cNvSpPr txBox="1"/>
          <p:nvPr>
            <p:ph idx="1" type="body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rtl="0">
              <a:spcBef>
                <a:spcPts val="1000"/>
              </a:spcBef>
              <a:spcAft>
                <a:spcPts val="0"/>
              </a:spcAft>
              <a:buSzPts val="1400"/>
              <a:buFont typeface="Georgia"/>
              <a:buNone/>
              <a:defRPr sz="1200"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sz="10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sz="900"/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Font typeface="Georgia"/>
              <a:buNone/>
              <a:defRPr sz="900"/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0" name="Google Shape;110;p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2" name="Google Shape;112;p9"/>
          <p:cNvSpPr txBox="1"/>
          <p:nvPr>
            <p:ph idx="2" type="body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3" name="Google Shape;113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9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9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8" name="Google Shape;118;p9"/>
          <p:cNvSpPr txBox="1"/>
          <p:nvPr>
            <p:ph idx="11" type="ftr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1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1" name="Google Shape;121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1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0"/>
          <p:cNvSpPr txBox="1"/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1"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2" name="Google Shape;132;p10"/>
          <p:cNvSpPr/>
          <p:nvPr>
            <p:ph idx="2" type="pic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10"/>
          <p:cNvSpPr txBox="1"/>
          <p:nvPr>
            <p:ph idx="1" type="body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 sz="1200"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0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900"/>
            </a:lvl4pPr>
            <a:lvl5pPr indent="-317500" lvl="4" marL="22860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 sz="900"/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4" name="Google Shape;134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0"/>
          <p:cNvSpPr txBox="1"/>
          <p:nvPr>
            <p:ph idx="10" type="dt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6" name="Google Shape;136;p10"/>
          <p:cNvSpPr txBox="1"/>
          <p:nvPr>
            <p:ph idx="11" type="ftr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Google Shape;13;p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"/>
          <p:cNvSpPr txBox="1"/>
          <p:nvPr>
            <p:ph idx="1" type="body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cashedlebower@jacksonsd.or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 txBox="1"/>
          <p:nvPr>
            <p:ph idx="1" type="subTitle"/>
          </p:nvPr>
        </p:nvSpPr>
        <p:spPr>
          <a:xfrm>
            <a:off x="533400" y="3228536"/>
            <a:ext cx="7854696" cy="2029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332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ENGLISH II 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6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332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MRS. SHEDLE</a:t>
            </a:r>
            <a:r>
              <a:rPr lang="en-US" sz="3332"/>
              <a:t>BOWER &amp;</a:t>
            </a:r>
            <a:endParaRPr sz="3332"/>
          </a:p>
          <a:p>
            <a:pPr indent="0" lvl="0" marL="0" marR="0" rtl="0" algn="ctr">
              <a:lnSpc>
                <a:spcPct val="80000"/>
              </a:lnSpc>
              <a:spcBef>
                <a:spcPts val="66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lang="en-US" sz="3332"/>
              <a:t>MRS. CASSILIANO  </a:t>
            </a:r>
            <a:endParaRPr sz="3332"/>
          </a:p>
          <a:p>
            <a:pPr indent="0" lvl="0" marL="0" marR="0" rtl="0" algn="ctr">
              <a:lnSpc>
                <a:spcPct val="80000"/>
              </a:lnSpc>
              <a:spcBef>
                <a:spcPts val="66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332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ROOM 515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6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332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en-US" sz="31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1" i="0" sz="31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Google Shape;163;p13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r>
              <a:rPr lang="en-US"/>
              <a:t>BACK TO SCHOOL NIGHT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20</a:t>
            </a:r>
            <a:r>
              <a:rPr lang="en-US"/>
              <a:t>21</a:t>
            </a:r>
            <a: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-20</a:t>
            </a:r>
            <a:r>
              <a:rPr lang="en-US"/>
              <a:t>22</a:t>
            </a:r>
            <a:endParaRPr b="0" i="0" sz="4200" u="none" cap="none" strike="noStrik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POLICY AND PROCEDURE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9" name="Google Shape;169;p14"/>
          <p:cNvSpPr txBox="1"/>
          <p:nvPr>
            <p:ph idx="1" type="body"/>
          </p:nvPr>
        </p:nvSpPr>
        <p:spPr>
          <a:xfrm>
            <a:off x="317050" y="1759725"/>
            <a:ext cx="8503800" cy="43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Homework (every night) – late for half credit </a:t>
            </a:r>
            <a:endParaRPr/>
          </a:p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lang="en-US"/>
              <a:t>Absent work - one day for each day absent 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Classpage - </a:t>
            </a:r>
            <a:r>
              <a:rPr lang="en-US"/>
              <a:t>Google Classroom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(assignments </a:t>
            </a:r>
            <a:r>
              <a:rPr lang="en-US"/>
              <a:t>posted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daily)</a:t>
            </a:r>
            <a:r>
              <a:rPr lang="en-US"/>
              <a:t>, 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Genesis (</a:t>
            </a:r>
            <a:r>
              <a:rPr lang="en-US"/>
              <a:t>regularly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 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 Handbook (school rules)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Classroom Management (parent contact, detention, seating chart, disciplinary referral)</a:t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lang="en-US"/>
              <a:t>Cell phone policy - securely placed in the holder for the entire class period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lang="en-US"/>
              <a:t>Academic Integrity - original work  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GRADING</a:t>
            </a:r>
            <a:endParaRPr/>
          </a:p>
        </p:txBody>
      </p:sp>
      <p:sp>
        <p:nvSpPr>
          <p:cNvPr id="175" name="Google Shape;175;p15"/>
          <p:cNvSpPr txBox="1"/>
          <p:nvPr>
            <p:ph idx="1" type="body"/>
          </p:nvPr>
        </p:nvSpPr>
        <p:spPr>
          <a:xfrm>
            <a:off x="301750" y="1348750"/>
            <a:ext cx="8503800" cy="47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Departmental Grade Distribution: Assessments=50%, Homework=30%, Participation=20%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Grading Scale: A=100-90,B=89-80, C=79-70, D=69-65, F=below 65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Course Average: Each Marking Period = 28%, Final Examination 16%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Final Examination Exemptions: 93 or higher all three marking periods (final grade=average of the 3)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Authentic Assessment: Journal =15%, Essay = 35%, Presentation =25%, Close Reading Articles =25%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SUGGESTED SUPPLIES </a:t>
            </a:r>
            <a:endParaRPr/>
          </a:p>
        </p:txBody>
      </p:sp>
      <p:sp>
        <p:nvSpPr>
          <p:cNvPr id="181" name="Google Shape;181;p16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57200" lvl="0" marL="457200" rtl="0" algn="l">
              <a:spcBef>
                <a:spcPts val="54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Fully charged chromebook/charger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Wireless mouse and/or earbuds 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Face mask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Backpack with a laptop sleeve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Pens/pencils/highlighters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Tissues/hand sanitizer   </a:t>
            </a:r>
            <a:endParaRPr sz="3600"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CURRICULUM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7" name="Google Shape;187;p17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74320" marR="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29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-302846" lvl="0" marL="274320" marR="0" rtl="0" algn="l">
              <a:lnSpc>
                <a:spcPct val="19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Short Stories, poetry, nonfiction (Selected Works) – 3-4 weeks</a:t>
            </a:r>
            <a:endParaRPr sz="2400"/>
          </a:p>
          <a:p>
            <a:pPr indent="-302847" lvl="0" marL="274320" marR="0" rtl="0" algn="l">
              <a:lnSpc>
                <a:spcPct val="19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Kill A Mockingbird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(Novel) – 4-5 weeks</a:t>
            </a:r>
            <a:endParaRPr sz="2400"/>
          </a:p>
          <a:p>
            <a:pPr indent="-302847" lvl="0" marL="274320" marR="0" rtl="0" algn="l">
              <a:lnSpc>
                <a:spcPct val="19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Macbeth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 Tragedy) – 4-5 weeks </a:t>
            </a:r>
            <a:endParaRPr sz="2400"/>
          </a:p>
          <a:p>
            <a:pPr indent="-302846" lvl="0" marL="274320" marR="0" rtl="0" algn="l">
              <a:lnSpc>
                <a:spcPct val="19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Night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(Non-Fiction) – 2 weeks</a:t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27432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90000"/>
              </a:lnSpc>
              <a:spcBef>
                <a:spcPts val="459"/>
              </a:spcBef>
              <a:spcAft>
                <a:spcPts val="0"/>
              </a:spcAft>
              <a:buNone/>
            </a:pPr>
            <a:r>
              <a:rPr b="0" i="0" lang="en-US" sz="2295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0" i="1" sz="2295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50447" lvl="0" marL="274320" marR="0" rtl="0" algn="l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ymbol"/>
              <a:buNone/>
            </a:pPr>
            <a:r>
              <a:t/>
            </a:r>
            <a:endParaRPr b="0" i="1" sz="2295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lang="en-US"/>
              <a:t>ONLINE ACCESS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3" name="Google Shape;193;p18"/>
          <p:cNvSpPr txBox="1"/>
          <p:nvPr>
            <p:ph idx="1" type="body"/>
          </p:nvPr>
        </p:nvSpPr>
        <p:spPr>
          <a:xfrm>
            <a:off x="301750" y="1422750"/>
            <a:ext cx="8503800" cy="39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704" lvl="0" marL="27432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NJSLA - May</a:t>
            </a:r>
            <a:endParaRPr sz="2900"/>
          </a:p>
          <a:p>
            <a:pPr indent="-285750" lvl="0" marL="27432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SzPts val="2900"/>
              <a:buChar char="●"/>
            </a:pPr>
            <a:r>
              <a:rPr lang="en-US" sz="3000"/>
              <a:t>PSAT – March</a:t>
            </a:r>
            <a:endParaRPr sz="2900"/>
          </a:p>
          <a:p>
            <a:pPr indent="-30505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ymbol"/>
              <a:buChar char="●"/>
            </a:pPr>
            <a:r>
              <a:rPr lang="en-US" sz="3000"/>
              <a:t>Linkit!</a:t>
            </a:r>
            <a:r>
              <a:rPr b="0" i="0" lang="en-US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- Test Practice</a:t>
            </a:r>
            <a:endParaRPr sz="3000"/>
          </a:p>
          <a:p>
            <a:pPr indent="-30505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ymbol"/>
              <a:buChar char="●"/>
            </a:pPr>
            <a:r>
              <a:rPr b="0" i="0" lang="en-US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Turnitin.com - </a:t>
            </a:r>
            <a:r>
              <a:rPr lang="en-US" sz="2900"/>
              <a:t>Written assignments</a:t>
            </a:r>
            <a:r>
              <a:rPr b="0" i="0" lang="en-US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3000"/>
          </a:p>
          <a:p>
            <a:pPr indent="-30505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ymbol"/>
              <a:buChar char="●"/>
            </a:pPr>
            <a:r>
              <a:rPr lang="en-US" sz="3000"/>
              <a:t>Google Classroom - </a:t>
            </a:r>
            <a:r>
              <a:rPr lang="en-US" sz="2900"/>
              <a:t>Homework/Classwork </a:t>
            </a:r>
            <a:endParaRPr sz="3000"/>
          </a:p>
          <a:p>
            <a:pPr indent="-30505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ymbol"/>
              <a:buChar char="●"/>
            </a:pPr>
            <a:r>
              <a:rPr lang="en-US" sz="3000"/>
              <a:t>Google Forms - Tests/quizzes</a:t>
            </a:r>
            <a:r>
              <a:rPr lang="en-US" sz="3000"/>
              <a:t> </a:t>
            </a:r>
            <a:endParaRPr b="0" i="0" sz="3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2960"/>
          </a:p>
          <a:p>
            <a:pPr indent="-139544" lvl="0" marL="274320" marR="0" rtl="0" algn="l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ymbol"/>
              <a:buNone/>
            </a:pPr>
            <a:r>
              <a:t/>
            </a:r>
            <a:endParaRPr b="0" i="0" sz="2497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lang="en-US"/>
              <a:t>WRITING 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9" name="Google Shape;199;p19"/>
          <p:cNvSpPr txBox="1"/>
          <p:nvPr>
            <p:ph idx="1" type="body"/>
          </p:nvPr>
        </p:nvSpPr>
        <p:spPr>
          <a:xfrm>
            <a:off x="301750" y="1447250"/>
            <a:ext cx="8503800" cy="49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97"/>
          </a:p>
          <a:p>
            <a:pPr indent="-298294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ymbol"/>
              <a:buChar char="●"/>
            </a:pP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Research </a:t>
            </a:r>
            <a:r>
              <a:rPr lang="en-US" sz="2500"/>
              <a:t>Simulation</a:t>
            </a: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- </a:t>
            </a:r>
            <a:r>
              <a:rPr lang="en-US" sz="2500"/>
              <a:t>NJSLA</a:t>
            </a: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00"/>
              <a:t>rubric graded</a:t>
            </a:r>
            <a:endParaRPr sz="2500"/>
          </a:p>
          <a:p>
            <a:pPr indent="-298294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ymbol"/>
              <a:buChar char="●"/>
            </a:pP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Literary Analysis – </a:t>
            </a:r>
            <a:r>
              <a:rPr lang="en-US" sz="2500"/>
              <a:t>NJSLA</a:t>
            </a: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rubric graded</a:t>
            </a:r>
            <a:endParaRPr sz="2500"/>
          </a:p>
          <a:p>
            <a:pPr indent="-298295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ymbol"/>
              <a:buChar char="●"/>
            </a:pPr>
            <a:r>
              <a:rPr lang="en-US" sz="2500"/>
              <a:t>Narrative Prompts - NJSLA rubric graded </a:t>
            </a:r>
            <a:endParaRPr sz="2500"/>
          </a:p>
          <a:p>
            <a:pPr indent="-298295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ymbol"/>
              <a:buChar char="●"/>
            </a:pPr>
            <a:r>
              <a:rPr lang="en-US" sz="2500"/>
              <a:t>Short </a:t>
            </a: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Responses  - Throughout the semester</a:t>
            </a:r>
            <a:endParaRPr b="0" i="0" sz="25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7337" lvl="0" marL="27432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Action Based Research - Journal entries, Formal essay</a:t>
            </a: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ABOUT THE TEACHER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20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559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Graduated from Georgian Court University with a Bachelor of Arts in English and Certification as a Teacher of English</a:t>
            </a:r>
            <a:endParaRPr sz="2400"/>
          </a:p>
          <a:p>
            <a:pPr indent="-274320" lvl="0" marL="27432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5590" lvl="0" marL="27432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Teaching at J</a:t>
            </a:r>
            <a:r>
              <a:rPr lang="en-US" sz="2400"/>
              <a:t>MHS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since 200</a:t>
            </a:r>
            <a:r>
              <a:rPr lang="en-US" sz="2400"/>
              <a:t>5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-200</a:t>
            </a:r>
            <a:r>
              <a:rPr lang="en-US" sz="2400"/>
              <a:t>6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school year</a:t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75590" lvl="0" marL="27432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lang="en-US" sz="2400"/>
              <a:t>Student taught here also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2004-2005 school year</a:t>
            </a:r>
            <a:endParaRPr sz="2400"/>
          </a:p>
          <a:p>
            <a:pPr indent="-274320" lvl="0" marL="27432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5590" lvl="0" marL="27432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Available for after school extra help 1:45-2:15</a:t>
            </a:r>
            <a:endParaRPr sz="2400"/>
          </a:p>
          <a:p>
            <a:pPr indent="-274320" lvl="0" marL="27432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5590" lvl="0" marL="27432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Email –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cashedlebower@jacksonsd.org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/>
          </a:p>
          <a:p>
            <a:pPr indent="-128587" lvl="0" marL="27432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GOALS</a:t>
            </a:r>
            <a:endParaRPr/>
          </a:p>
        </p:txBody>
      </p:sp>
      <p:sp>
        <p:nvSpPr>
          <p:cNvPr id="211" name="Google Shape;211;p21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54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Ability to analyze literary devices in multiple genres</a:t>
            </a:r>
            <a:endParaRPr/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Superior command of compositional skills</a:t>
            </a:r>
            <a:endParaRPr/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Polished public speaking and listening skills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Strong comprehension skills when reading independently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Understanding of the research process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